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C12481-0E31-4B1B-9B0B-6AD60A380DFB}">
  <a:tblStyle styleId="{17C12481-0E31-4B1B-9B0B-6AD60A380D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ad8e9267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ad8e9267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ad8e9267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ad8e9267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ad8e9267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ad8e9267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ad8e9267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ad8e9267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ad8e9267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ad8e9267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ad8e9267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ad8e9267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ad8e9267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ad8e9267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ad8e9267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ad8e9267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ad8e92673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ad8e92673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c2182095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c2182095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c2182095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c2182095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aff8f812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aff8f812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ad8e92673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ad8e92673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c218209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c218209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c218209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c218209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ad8e92673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ad8e92673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aff8f812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aff8f812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ad8e92673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ad8e92673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aff8f812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aff8f812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aff8f812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eaff8f812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ad8e926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ad8e926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aff8f812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aff8f812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ad8e92673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ad8e92673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ad8e9267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ad8e9267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ad8e926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ad8e926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mailto:filonovpv@gmail.com" TargetMode="External"/><Relationship Id="rId5" Type="http://schemas.openxmlformats.org/officeDocument/2006/relationships/hyperlink" Target="https://t.me/pavel_filonov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714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Profiling Python code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803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Pavel Filonov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"/>
            <a:ext cx="9144000" cy="235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Exercise</a:t>
            </a:r>
            <a:endParaRPr sz="2520"/>
          </a:p>
        </p:txBody>
      </p:sp>
      <p:graphicFrame>
        <p:nvGraphicFramePr>
          <p:cNvPr id="128" name="Google Shape;128;p22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{17C12481-0E31-4B1B-9B0B-6AD60A380DFB}</a:tableStyleId>
              </a:tblPr>
              <a:tblGrid>
                <a:gridCol w="505875"/>
                <a:gridCol w="673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Run python 01_cprofile/game_of_chance.py 5 times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Estimate the deviation of the average result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Copy all 5 results and the 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deviation</a:t>
                      </a:r>
                      <a:r>
                        <a:rPr lang="en-GB"/>
                        <a:t> into the chat in one message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" name="Google Shape;129;p22"/>
          <p:cNvSpPr txBox="1"/>
          <p:nvPr/>
        </p:nvSpPr>
        <p:spPr>
          <a:xfrm>
            <a:off x="679500" y="3629700"/>
            <a:ext cx="28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for exercise: 5 minutes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Such different statistics</a:t>
            </a:r>
            <a:endParaRPr sz="2520"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max will wobble very often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CPU 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task 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accuracy of measurements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Moon phases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mutating neutrinos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average is sensitive to max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quantiles and min are more stable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3595658" cy="359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Mustache Box</a:t>
            </a:r>
            <a:endParaRPr sz="252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875" y="1092700"/>
            <a:ext cx="757607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Microbenchmarks</a:t>
            </a:r>
            <a:endParaRPr sz="2520"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432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measure before changes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measure after changes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let's repeat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automate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170125"/>
            <a:ext cx="3595658" cy="359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Exercise</a:t>
            </a:r>
            <a:endParaRPr sz="2520"/>
          </a:p>
        </p:txBody>
      </p:sp>
      <p:graphicFrame>
        <p:nvGraphicFramePr>
          <p:cNvPr id="159" name="Google Shape;159;p26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{17C12481-0E31-4B1B-9B0B-6AD60A380DFB}</a:tableStyleId>
              </a:tblPr>
              <a:tblGrid>
                <a:gridCol w="505875"/>
                <a:gridCol w="673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Run 1st pytest </a:t>
                      </a:r>
                      <a:br>
                        <a:rPr lang="en-GB"/>
                      </a:br>
                      <a:r>
                        <a:rPr b="1" lang="en-GB"/>
                        <a:t>--benchmark-</a:t>
                      </a:r>
                      <a:r>
                        <a:rPr b="1" lang="en-GB"/>
                        <a:t>autosave</a:t>
                      </a:r>
                      <a:r>
                        <a:rPr b="1" lang="en-GB"/>
                        <a:t> 01_cprofile/bench_game_of_chance.py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Try speeding up the play_game code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Run the 2nd benchmark with comparison </a:t>
                      </a:r>
                      <a:br>
                        <a:rPr lang="en-GB">
                          <a:solidFill>
                            <a:schemeClr val="dk1"/>
                          </a:solidFill>
                        </a:rPr>
                      </a:br>
                      <a:r>
                        <a:rPr b="1" lang="en-GB">
                          <a:solidFill>
                            <a:schemeClr val="dk1"/>
                          </a:solidFill>
                        </a:rPr>
                        <a:t>pytest --benchmark-compare=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0001</a:t>
                      </a:r>
                      <a:r>
                        <a:rPr b="1" lang="en-GB">
                          <a:solidFill>
                            <a:schemeClr val="dk1"/>
                          </a:solidFill>
                        </a:rPr>
                        <a:t> 01_cprofile/bench_game_of_chance.py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Take a screenshot and post it in chat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26"/>
          <p:cNvSpPr txBox="1"/>
          <p:nvPr/>
        </p:nvSpPr>
        <p:spPr>
          <a:xfrm>
            <a:off x="679500" y="3947950"/>
            <a:ext cx="28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for exercise: 5 minutes</a:t>
            </a:r>
            <a:endParaRPr/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Python in profile or cProfile</a:t>
            </a:r>
            <a:endParaRPr sz="2520"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with batteries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pstats for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snakeviz for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integration with pytest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3595658" cy="359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Exercise</a:t>
            </a:r>
            <a:endParaRPr sz="2520"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{17C12481-0E31-4B1B-9B0B-6AD60A380DFB}</a:tableStyleId>
              </a:tblPr>
              <a:tblGrid>
                <a:gridCol w="505875"/>
                <a:gridCol w="673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Measure the time of </a:t>
                      </a:r>
                      <a:r>
                        <a:rPr b="1" lang="en-GB"/>
                        <a:t>pytest --benchmark-autosave 01_cprofile/corrector.py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Find the bottleneck using cProfile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Make a change to the code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Measure the time after the change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5.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Take a screenshot of the comparison and send it to the chat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6" name="Google Shape;176;p28"/>
          <p:cNvSpPr txBox="1"/>
          <p:nvPr/>
        </p:nvSpPr>
        <p:spPr>
          <a:xfrm>
            <a:off x="679500" y="3947950"/>
            <a:ext cx="36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for exercise: 10 minutes</a:t>
            </a:r>
            <a:endParaRPr/>
          </a:p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Between the lines</a:t>
            </a:r>
            <a:endParaRPr sz="2520"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432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cProfile measures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line_profiler measures lines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170125"/>
            <a:ext cx="3595658" cy="359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Exercise</a:t>
            </a:r>
            <a:endParaRPr sz="2520"/>
          </a:p>
        </p:txBody>
      </p:sp>
      <p:graphicFrame>
        <p:nvGraphicFramePr>
          <p:cNvPr id="191" name="Google Shape;191;p30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{17C12481-0E31-4B1B-9B0B-6AD60A380DFB}</a:tableStyleId>
              </a:tblPr>
              <a:tblGrid>
                <a:gridCol w="505875"/>
                <a:gridCol w="673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Run 1st </a:t>
                      </a:r>
                      <a:r>
                        <a:rPr b="1" lang="en-GB"/>
                        <a:t>pytest --benchmark-autosave 02_line_profiler/julia.py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Try speeding up julia's code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Run the 2nd benchmark with comparison</a:t>
                      </a:r>
                      <a:br>
                        <a:rPr lang="en-GB">
                          <a:solidFill>
                            <a:schemeClr val="dk1"/>
                          </a:solidFill>
                        </a:rPr>
                      </a:br>
                      <a:r>
                        <a:rPr b="1" lang="en-GB">
                          <a:solidFill>
                            <a:schemeClr val="dk1"/>
                          </a:solidFill>
                        </a:rPr>
                        <a:t>pytest --benchmark-compare=0001 02_line_profiler/julia.py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Take a screenshot and post it in chat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p30"/>
          <p:cNvSpPr txBox="1"/>
          <p:nvPr/>
        </p:nvSpPr>
        <p:spPr>
          <a:xfrm>
            <a:off x="679500" y="3947950"/>
            <a:ext cx="36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for exercise: 10 minutes</a:t>
            </a:r>
            <a:endParaRPr/>
          </a:p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Exercise</a:t>
            </a:r>
            <a:endParaRPr sz="2520"/>
          </a:p>
        </p:txBody>
      </p:sp>
      <p:graphicFrame>
        <p:nvGraphicFramePr>
          <p:cNvPr id="199" name="Google Shape;199;p31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{17C12481-0E31-4B1B-9B0B-6AD60A380DFB}</a:tableStyleId>
              </a:tblPr>
              <a:tblGrid>
                <a:gridCol w="505875"/>
                <a:gridCol w="673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Run kernprof for 02_memory_profiler/SimulatedDataset.py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Building a flamegraph using snakeviz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Find a way to speed up any 1 function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Measure the result and write in the chat was/was for this function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200" name="Google Shape;200;p31"/>
          <p:cNvSpPr txBox="1"/>
          <p:nvPr/>
        </p:nvSpPr>
        <p:spPr>
          <a:xfrm>
            <a:off x="679500" y="3947950"/>
            <a:ext cx="36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for exercise: 10 minutes</a:t>
            </a:r>
            <a:endParaRPr/>
          </a:p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Once upon a time at Python meetup</a:t>
            </a:r>
            <a:endParaRPr sz="252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936471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1823825" y="1129050"/>
            <a:ext cx="4801500" cy="3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11700" y="3440275"/>
            <a:ext cx="3298800" cy="3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the code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64850" y="3865625"/>
            <a:ext cx="3298800" cy="3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have no perf issues</a:t>
            </a:r>
            <a:endParaRPr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637000" y="1017725"/>
            <a:ext cx="643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What do you use to solve performance issues in your code?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 minutes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170125"/>
            <a:ext cx="3595658" cy="359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Python is </a:t>
            </a:r>
            <a:r>
              <a:rPr lang="en-GB" sz="2520"/>
              <a:t>hungry</a:t>
            </a:r>
            <a:r>
              <a:rPr lang="en-GB" sz="2520"/>
              <a:t> for memory</a:t>
            </a:r>
            <a:endParaRPr sz="2520"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python not only slow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also hungry for RAM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170125"/>
            <a:ext cx="3595658" cy="359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memory_profiler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memory consumption graph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display highlighted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line-by-line analysis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task</a:t>
            </a:r>
            <a:endParaRPr/>
          </a:p>
        </p:txBody>
      </p:sp>
      <p:graphicFrame>
        <p:nvGraphicFramePr>
          <p:cNvPr id="229" name="Google Shape;229;p35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{17C12481-0E31-4B1B-9B0B-6AD60A380DFB}</a:tableStyleId>
              </a:tblPr>
              <a:tblGrid>
                <a:gridCol w="505875"/>
                <a:gridCol w="673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Run memory_profiler for generate_scene1 function from file 03_memory_profiler/shapes.py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Record how much memory was consumed by Points allocation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Think of a way to reduce memory consumption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4.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Measure the result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5.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Write in chat how much Mb you managed to reduce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Profile on the fly</a:t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py-spy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record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flamegraphs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3595658" cy="359917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task</a:t>
            </a:r>
            <a:endParaRPr/>
          </a:p>
        </p:txBody>
      </p:sp>
      <p:graphicFrame>
        <p:nvGraphicFramePr>
          <p:cNvPr id="244" name="Google Shape;244;p37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{17C12481-0E31-4B1B-9B0B-6AD60A380DFB}</a:tableStyleId>
              </a:tblPr>
              <a:tblGrid>
                <a:gridCol w="505875"/>
                <a:gridCol w="673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1.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Run social net client</a:t>
                      </a:r>
                      <a:br>
                        <a:rPr lang="en-GB"/>
                      </a:br>
                      <a:r>
                        <a:rPr b="1" lang="en-GB"/>
                        <a:t>python 04_profile_on_the_fly/social_net.py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Attach with py-spy and collect profile flamegraph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3.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Find out from flamegraph wich of service endpoints is slow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sp>
        <p:nvSpPr>
          <p:cNvPr id="245" name="Google Shape;24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sz="2400"/>
          </a:p>
        </p:txBody>
      </p:sp>
      <p:pic>
        <p:nvPicPr>
          <p:cNvPr id="251" name="Google Shape;25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170125"/>
            <a:ext cx="3595658" cy="359917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poll attempt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925" y="1674000"/>
            <a:ext cx="31242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50400" y="1312450"/>
            <a:ext cx="643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What do you use to solve performance issues in your code?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speaker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4260300" cy="26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DS independent consultant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Former С++ Developer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Favorite</a:t>
            </a:r>
            <a:r>
              <a:rPr lang="en-GB"/>
              <a:t> python</a:t>
            </a:r>
            <a:r>
              <a:rPr lang="en-GB"/>
              <a:t> topics: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DS instruments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performance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Interop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tooling</a:t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3595657" cy="37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0" y="4364100"/>
            <a:ext cx="40311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Email: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filonovpv@gmail.com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Telegram: </a:t>
            </a:r>
            <a:r>
              <a:rPr lang="en-GB" sz="1800" u="sng">
                <a:solidFill>
                  <a:schemeClr val="hlink"/>
                </a:solidFill>
                <a:hlinkClick r:id="rId5"/>
              </a:rPr>
              <a:t>@pavel_filonov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Plan</a:t>
            </a:r>
            <a:endParaRPr sz="2520"/>
          </a:p>
        </p:txBody>
      </p:sp>
      <p:graphicFrame>
        <p:nvGraphicFramePr>
          <p:cNvPr id="90" name="Google Shape;90;p17"/>
          <p:cNvGraphicFramePr/>
          <p:nvPr/>
        </p:nvGraphicFramePr>
        <p:xfrm>
          <a:off x="899475" y="11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{17C12481-0E31-4B1B-9B0B-6AD60A380DFB}</a:tableStyleId>
              </a:tblPr>
              <a:tblGrid>
                <a:gridCol w="1150350"/>
                <a:gridCol w="2708600"/>
                <a:gridCol w="3380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Time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Topic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Tools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13:45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Measure 7 times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pytest-benchmark, cProfile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12:15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Between the lines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line_profiler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15:15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Coffee b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reak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Coffee and Cookies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15:30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Hungry for RAM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memory_profiler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16:00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Profiling on the fly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py-spy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16:30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Conclusion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Reflection and feedback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to this slides</a:t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163" y="1132100"/>
            <a:ext cx="3622025" cy="36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Telegram group for communication</a:t>
            </a:r>
            <a:endParaRPr sz="2520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 to the workshop chat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ask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share your results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3612337" cy="361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Environment</a:t>
            </a:r>
            <a:endParaRPr sz="2520"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git clone https://github.com/sdukshis/python-profiling-workshop.git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python3.11 -m venv .venv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source .venv/bin/activate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pip install -U pip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pip install -e 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3595658" cy="359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/>
              <a:t>Measure 7 times</a:t>
            </a:r>
            <a:endParaRPr sz="2520"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we measure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average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median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minimum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maximum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percentile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3595658" cy="359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